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slideLayouts/slideLayout2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7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8221" autoAdjust="0"/>
  </p:normalViewPr>
  <p:slideViewPr>
    <p:cSldViewPr snapToGrid="0">
      <p:cViewPr varScale="1">
        <p:scale>
          <a:sx n="67" d="100"/>
          <a:sy n="67" d="100"/>
        </p:scale>
        <p:origin x="1157"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94D58-4910-4527-9ED3-968D65626FAD}" type="datetimeFigureOut">
              <a:rPr lang="en-US" smtClean="0"/>
              <a:t>10/1/2020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655C2D-40E6-47B5-939D-C41EDBA8989B}" type="slidenum">
              <a:rPr lang="en-US" smtClean="0"/>
              <a:t>‹#›</a:t>
            </a:fld>
            <a:endParaRPr lang="en-US"/>
          </a:p>
        </p:txBody>
      </p:sp>
    </p:spTree>
    <p:extLst>
      <p:ext uri="{BB962C8B-B14F-4D97-AF65-F5344CB8AC3E}">
        <p14:creationId xmlns:p14="http://schemas.microsoft.com/office/powerpoint/2010/main" val="153606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655C2D-40E6-47B5-939D-C41EDBA8989B}" type="slidenum">
              <a:rPr lang="en-US" smtClean="0"/>
              <a:t>1</a:t>
            </a:fld>
            <a:endParaRPr lang="en-US"/>
          </a:p>
        </p:txBody>
      </p:sp>
    </p:spTree>
    <p:extLst>
      <p:ext uri="{BB962C8B-B14F-4D97-AF65-F5344CB8AC3E}">
        <p14:creationId xmlns:p14="http://schemas.microsoft.com/office/powerpoint/2010/main" val="3676744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2743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2265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6780440"/>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3237093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Tree>
    <p:extLst>
      <p:ext uri="{BB962C8B-B14F-4D97-AF65-F5344CB8AC3E}">
        <p14:creationId xmlns:p14="http://schemas.microsoft.com/office/powerpoint/2010/main" val="1033372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1943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62331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321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3847A"/>
              </a:solidFill>
            </a:endParaRPr>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1149025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916097505"/>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340926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3458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FFFFFF"/>
                </a:solidFill>
              </a:rPr>
              <a:pPr algn="r">
                <a:spcBef>
                  <a:spcPct val="50000"/>
                </a:spcBef>
                <a:defRPr/>
              </a:pPr>
              <a:t>‹#›</a:t>
            </a:fld>
            <a:endParaRPr lang="en-US" sz="1000" dirty="0">
              <a:solidFill>
                <a:srgbClr val="FFFFFF"/>
              </a:solidFill>
            </a:endParaRPr>
          </a:p>
        </p:txBody>
      </p:sp>
    </p:spTree>
    <p:extLst>
      <p:ext uri="{BB962C8B-B14F-4D97-AF65-F5344CB8AC3E}">
        <p14:creationId xmlns:p14="http://schemas.microsoft.com/office/powerpoint/2010/main" val="707727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458349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47843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922458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41156661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solidFill>
                  <a:srgbClr val="000000"/>
                </a:solidFill>
              </a:rPr>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39804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138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228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597938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Tree>
    <p:extLst>
      <p:ext uri="{BB962C8B-B14F-4D97-AF65-F5344CB8AC3E}">
        <p14:creationId xmlns:p14="http://schemas.microsoft.com/office/powerpoint/2010/main" val="142474984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673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2159415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19618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solidFill>
                <a:srgbClr val="83847A"/>
              </a:solidFill>
            </a:endParaRPr>
          </a:p>
        </p:txBody>
      </p:sp>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7"/>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a:solidFill>
                  <a:srgbClr val="000000"/>
                </a:solidFill>
              </a:rPr>
              <a:pPr algn="r">
                <a:spcBef>
                  <a:spcPct val="50000"/>
                </a:spcBef>
                <a:defRPr/>
              </a:pPr>
              <a:t>‹#›</a:t>
            </a:fld>
            <a:endParaRPr lang="en-US" sz="1000" dirty="0">
              <a:solidFill>
                <a:srgbClr val="000000"/>
              </a:solidFill>
            </a:endParaRPr>
          </a:p>
        </p:txBody>
      </p:sp>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solidFill>
                <a:srgbClr val="000000">
                  <a:tint val="75000"/>
                </a:srgbClr>
              </a:solidFill>
            </a:endParaRP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solidFill>
                  <a:srgbClr val="000000">
                    <a:tint val="75000"/>
                  </a:srgbClr>
                </a:solidFill>
              </a:rPr>
              <a:pPr/>
              <a:t>10/1/2020</a:t>
            </a:fld>
            <a:endParaRPr lang="en-US" dirty="0">
              <a:solidFill>
                <a:srgbClr val="000000">
                  <a:tint val="75000"/>
                </a:srgbClr>
              </a:solidFill>
            </a:endParaRPr>
          </a:p>
        </p:txBody>
      </p:sp>
    </p:spTree>
    <p:extLst>
      <p:ext uri="{BB962C8B-B14F-4D97-AF65-F5344CB8AC3E}">
        <p14:creationId xmlns:p14="http://schemas.microsoft.com/office/powerpoint/2010/main" val="3639148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g"/><Relationship Id="rId7" Type="http://schemas.openxmlformats.org/officeDocument/2006/relationships/image" Target="../media/image3.png"/><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svg"/><Relationship Id="rId10" Type="http://schemas.openxmlformats.org/officeDocument/2006/relationships/image" Target="../media/image11.jpeg"/><Relationship Id="rId4" Type="http://schemas.openxmlformats.org/officeDocument/2006/relationships/image" Target="../media/image6.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721894" y="7218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721894" y="7218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a:off x="721894" y="7218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a:extLst>
              <a:ext uri="{FF2B5EF4-FFF2-40B4-BE49-F238E27FC236}">
                <a16:creationId xmlns:a16="http://schemas.microsoft.com/office/drawing/2014/main" id="{D0B0A147-2F61-4150-8CF0-839B4897CF66}"/>
              </a:ext>
            </a:extLst>
          </p:cNvPr>
          <p:cNvSpPr txBox="1"/>
          <p:nvPr/>
        </p:nvSpPr>
        <p:spPr>
          <a:xfrm>
            <a:off x="94695" y="99065"/>
            <a:ext cx="12002609" cy="1384995"/>
          </a:xfrm>
          <a:prstGeom prst="rect">
            <a:avLst/>
          </a:prstGeom>
          <a:noFill/>
          <a:ln w="12700">
            <a:noFill/>
          </a:ln>
        </p:spPr>
        <p:txBody>
          <a:bodyPr wrap="square" rtlCol="0">
            <a:spAutoFit/>
          </a:bodyPr>
          <a:lstStyle/>
          <a:p>
            <a:r>
              <a:rPr lang="en-US" sz="2800" b="1" dirty="0">
                <a:latin typeface="Arial Black" panose="020B0A04020102020204" pitchFamily="34" charset="0"/>
                <a:ea typeface="Calibri" panose="020F0502020204030204" pitchFamily="34" charset="0"/>
              </a:rPr>
              <a:t>SAVANNAH DISTRICT:</a:t>
            </a:r>
          </a:p>
          <a:p>
            <a:r>
              <a:rPr lang="en-US" sz="2800" b="1" dirty="0">
                <a:latin typeface="Arial Black" panose="020B0A04020102020204" pitchFamily="34" charset="0"/>
              </a:rPr>
              <a:t>Russell NPLD Cleanup 2020 “COVID Style”</a:t>
            </a:r>
            <a:br>
              <a:rPr lang="en-US" sz="2800" b="1" dirty="0">
                <a:latin typeface="Arial Black" panose="020B0A04020102020204" pitchFamily="34" charset="0"/>
              </a:rPr>
            </a:br>
            <a:r>
              <a:rPr lang="en-US" sz="2800" b="1" dirty="0">
                <a:latin typeface="Arial Black" panose="020B0A04020102020204" pitchFamily="34" charset="0"/>
              </a:rPr>
              <a:t>26 September 2020</a:t>
            </a:r>
          </a:p>
        </p:txBody>
      </p:sp>
      <p:sp>
        <p:nvSpPr>
          <p:cNvPr id="4" name="Rectangle 2">
            <a:extLst>
              <a:ext uri="{FF2B5EF4-FFF2-40B4-BE49-F238E27FC236}">
                <a16:creationId xmlns:a16="http://schemas.microsoft.com/office/drawing/2014/main" id="{159ADCAA-7D7B-48B9-A47F-407FC9C017F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32ED97C5-82F6-4874-97D5-6CE0A8222124}"/>
              </a:ext>
            </a:extLst>
          </p:cNvPr>
          <p:cNvSpPr>
            <a:spLocks noChangeArrowheads="1"/>
          </p:cNvSpPr>
          <p:nvPr/>
        </p:nvSpPr>
        <p:spPr bwMode="auto">
          <a:xfrm>
            <a:off x="-554958" y="4949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Rounded Corners 1">
            <a:extLst>
              <a:ext uri="{FF2B5EF4-FFF2-40B4-BE49-F238E27FC236}">
                <a16:creationId xmlns:a16="http://schemas.microsoft.com/office/drawing/2014/main" id="{E63B7AB9-A66C-457B-9BE2-16594F3575C2}"/>
              </a:ext>
            </a:extLst>
          </p:cNvPr>
          <p:cNvSpPr/>
          <p:nvPr/>
        </p:nvSpPr>
        <p:spPr>
          <a:xfrm>
            <a:off x="267911" y="1373004"/>
            <a:ext cx="2961663" cy="5285248"/>
          </a:xfrm>
          <a:prstGeom prst="roundRect">
            <a:avLst/>
          </a:prstGeom>
          <a:solidFill>
            <a:schemeClr val="bg2">
              <a:alpha val="89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CBD44CAE-1356-4603-BA33-A4AB0C7A3290}"/>
              </a:ext>
            </a:extLst>
          </p:cNvPr>
          <p:cNvSpPr/>
          <p:nvPr/>
        </p:nvSpPr>
        <p:spPr>
          <a:xfrm>
            <a:off x="9433648" y="4498063"/>
            <a:ext cx="2743200" cy="2219425"/>
          </a:xfrm>
          <a:prstGeom prst="roundRect">
            <a:avLst/>
          </a:prstGeom>
          <a:solidFill>
            <a:schemeClr val="bg2">
              <a:alpha val="89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descr="A picture containing text, map&#10;&#10;Description automatically generated">
            <a:extLst>
              <a:ext uri="{FF2B5EF4-FFF2-40B4-BE49-F238E27FC236}">
                <a16:creationId xmlns:a16="http://schemas.microsoft.com/office/drawing/2014/main" id="{46F66363-878C-47CB-9EDE-369ED5CC5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1822" y="1937811"/>
            <a:ext cx="3114478" cy="2065138"/>
          </a:xfrm>
          <a:prstGeom prst="rect">
            <a:avLst/>
          </a:prstGeom>
          <a:ln>
            <a:noFill/>
          </a:ln>
        </p:spPr>
      </p:pic>
      <p:sp>
        <p:nvSpPr>
          <p:cNvPr id="21" name="TextBox 20">
            <a:extLst>
              <a:ext uri="{FF2B5EF4-FFF2-40B4-BE49-F238E27FC236}">
                <a16:creationId xmlns:a16="http://schemas.microsoft.com/office/drawing/2014/main" id="{6F9385AF-6E0F-44C3-B4D6-ED91229E3051}"/>
              </a:ext>
            </a:extLst>
          </p:cNvPr>
          <p:cNvSpPr txBox="1"/>
          <p:nvPr/>
        </p:nvSpPr>
        <p:spPr>
          <a:xfrm>
            <a:off x="425700" y="1686762"/>
            <a:ext cx="2647882" cy="4801314"/>
          </a:xfrm>
          <a:prstGeom prst="rect">
            <a:avLst/>
          </a:prstGeom>
          <a:noFill/>
        </p:spPr>
        <p:txBody>
          <a:bodyPr wrap="square" rtlCol="0">
            <a:spAutoFit/>
          </a:bodyPr>
          <a:lstStyle/>
          <a:p>
            <a:r>
              <a:rPr lang="en-US" dirty="0"/>
              <a:t>COVID may have stopped some at Russell from participating in this year’s cleanup but it didn’t stop all! 46 participants came out  and scoured the shoreline and islands for trash. Over 100 bags were collected along with tires and even a washing machine. Nearly 4000lbs of trash was removed in less than 3 hours time! Success!</a:t>
            </a:r>
          </a:p>
        </p:txBody>
      </p:sp>
      <p:sp>
        <p:nvSpPr>
          <p:cNvPr id="25" name="TextBox 24">
            <a:extLst>
              <a:ext uri="{FF2B5EF4-FFF2-40B4-BE49-F238E27FC236}">
                <a16:creationId xmlns:a16="http://schemas.microsoft.com/office/drawing/2014/main" id="{9F41FC6A-392F-4614-8BA0-EA32EEB8AF2F}"/>
              </a:ext>
            </a:extLst>
          </p:cNvPr>
          <p:cNvSpPr txBox="1"/>
          <p:nvPr/>
        </p:nvSpPr>
        <p:spPr>
          <a:xfrm>
            <a:off x="9489421" y="4631869"/>
            <a:ext cx="2743200" cy="1815882"/>
          </a:xfrm>
          <a:prstGeom prst="rect">
            <a:avLst/>
          </a:prstGeom>
          <a:noFill/>
        </p:spPr>
        <p:txBody>
          <a:bodyPr wrap="square" rtlCol="0">
            <a:spAutoFit/>
          </a:bodyPr>
          <a:lstStyle/>
          <a:p>
            <a:r>
              <a:rPr lang="en-US" sz="1600" dirty="0"/>
              <a:t>Left-Park Ranger Annette Dotson assigns an area</a:t>
            </a:r>
          </a:p>
          <a:p>
            <a:endParaRPr lang="en-US" sz="1600" dirty="0"/>
          </a:p>
          <a:p>
            <a:r>
              <a:rPr lang="en-US" sz="1600"/>
              <a:t>Above-Park </a:t>
            </a:r>
            <a:r>
              <a:rPr lang="en-US" sz="1600" dirty="0"/>
              <a:t>Ranger Charlie Todd and local youth pose with a trailer that was heaped over </a:t>
            </a:r>
            <a:r>
              <a:rPr lang="en-US" sz="1600"/>
              <a:t>by lunch!</a:t>
            </a:r>
            <a:endParaRPr lang="en-US" sz="1600" dirty="0"/>
          </a:p>
        </p:txBody>
      </p:sp>
      <p:pic>
        <p:nvPicPr>
          <p:cNvPr id="16" name="Graphic 15" descr="Marker">
            <a:extLst>
              <a:ext uri="{FF2B5EF4-FFF2-40B4-BE49-F238E27FC236}">
                <a16:creationId xmlns:a16="http://schemas.microsoft.com/office/drawing/2014/main" id="{2AFCEBC0-593A-4676-8E7D-C712A4C978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33070" y="2711972"/>
            <a:ext cx="392732" cy="392732"/>
          </a:xfrm>
          <a:prstGeom prst="rect">
            <a:avLst/>
          </a:prstGeom>
        </p:spPr>
      </p:pic>
      <p:pic>
        <p:nvPicPr>
          <p:cNvPr id="18" name="Picture 17" descr="A close up of a logo&#10;&#10;Description automatically generated">
            <a:extLst>
              <a:ext uri="{FF2B5EF4-FFF2-40B4-BE49-F238E27FC236}">
                <a16:creationId xmlns:a16="http://schemas.microsoft.com/office/drawing/2014/main" id="{FDBDC754-0EA8-433A-81CF-B705C30014E5}"/>
              </a:ext>
            </a:extLst>
          </p:cNvPr>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1123733" y="135050"/>
            <a:ext cx="913856" cy="860852"/>
          </a:xfrm>
          <a:prstGeom prst="rect">
            <a:avLst/>
          </a:prstGeom>
        </p:spPr>
      </p:pic>
      <p:pic>
        <p:nvPicPr>
          <p:cNvPr id="23" name="Picture 22">
            <a:extLst>
              <a:ext uri="{FF2B5EF4-FFF2-40B4-BE49-F238E27FC236}">
                <a16:creationId xmlns:a16="http://schemas.microsoft.com/office/drawing/2014/main" id="{C36457C0-79C7-479A-A946-2CE408553D4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04714" y="151722"/>
            <a:ext cx="559303" cy="736070"/>
          </a:xfrm>
          <a:prstGeom prst="rect">
            <a:avLst/>
          </a:prstGeom>
        </p:spPr>
      </p:pic>
      <p:pic>
        <p:nvPicPr>
          <p:cNvPr id="22" name="Picture 21">
            <a:extLst>
              <a:ext uri="{FF2B5EF4-FFF2-40B4-BE49-F238E27FC236}">
                <a16:creationId xmlns:a16="http://schemas.microsoft.com/office/drawing/2014/main" id="{9E18F78C-7DAB-44BC-99B1-E9503020307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42" t="14839" r="19468" b="8143"/>
          <a:stretch/>
        </p:blipFill>
        <p:spPr>
          <a:xfrm>
            <a:off x="8362669" y="1537829"/>
            <a:ext cx="3633329" cy="28888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Picture 27">
            <a:extLst>
              <a:ext uri="{FF2B5EF4-FFF2-40B4-BE49-F238E27FC236}">
                <a16:creationId xmlns:a16="http://schemas.microsoft.com/office/drawing/2014/main" id="{83255F25-A69F-4933-A8E5-8FB6A39EA0F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4" t="20688" r="14" b="10637"/>
          <a:stretch/>
        </p:blipFill>
        <p:spPr>
          <a:xfrm>
            <a:off x="3279485" y="1592025"/>
            <a:ext cx="2875162" cy="2632626"/>
          </a:xfrm>
          <a:prstGeom prst="rect">
            <a:avLst/>
          </a:prstGeom>
        </p:spPr>
      </p:pic>
      <p:pic>
        <p:nvPicPr>
          <p:cNvPr id="30" name="Picture 29">
            <a:extLst>
              <a:ext uri="{FF2B5EF4-FFF2-40B4-BE49-F238E27FC236}">
                <a16:creationId xmlns:a16="http://schemas.microsoft.com/office/drawing/2014/main" id="{B257D958-8095-49CA-A2A3-DD254A8F652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637" t="21647" r="-1637" b="6153"/>
          <a:stretch/>
        </p:blipFill>
        <p:spPr>
          <a:xfrm>
            <a:off x="5883916" y="1731769"/>
            <a:ext cx="2172745" cy="2091622"/>
          </a:xfrm>
          <a:prstGeom prst="rect">
            <a:avLst/>
          </a:prstGeom>
        </p:spPr>
      </p:pic>
      <p:pic>
        <p:nvPicPr>
          <p:cNvPr id="32" name="Picture 31">
            <a:extLst>
              <a:ext uri="{FF2B5EF4-FFF2-40B4-BE49-F238E27FC236}">
                <a16:creationId xmlns:a16="http://schemas.microsoft.com/office/drawing/2014/main" id="{4A4D5952-8715-42FC-8B7B-987485D99DD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6786" t="17323" r="5198" b="28473"/>
          <a:stretch/>
        </p:blipFill>
        <p:spPr>
          <a:xfrm>
            <a:off x="6319170" y="3922009"/>
            <a:ext cx="3114478" cy="2557755"/>
          </a:xfrm>
          <a:prstGeom prst="rect">
            <a:avLst/>
          </a:prstGeom>
        </p:spPr>
      </p:pic>
      <p:pic>
        <p:nvPicPr>
          <p:cNvPr id="36" name="Picture 35">
            <a:extLst>
              <a:ext uri="{FF2B5EF4-FFF2-40B4-BE49-F238E27FC236}">
                <a16:creationId xmlns:a16="http://schemas.microsoft.com/office/drawing/2014/main" id="{9C686D10-51E7-4558-873E-076995CBA34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32504" b="-1"/>
          <a:stretch/>
        </p:blipFill>
        <p:spPr>
          <a:xfrm>
            <a:off x="3276977" y="4197827"/>
            <a:ext cx="2925308" cy="2632625"/>
          </a:xfrm>
          <a:prstGeom prst="rect">
            <a:avLst/>
          </a:prstGeom>
        </p:spPr>
      </p:pic>
    </p:spTree>
    <p:extLst>
      <p:ext uri="{BB962C8B-B14F-4D97-AF65-F5344CB8AC3E}">
        <p14:creationId xmlns:p14="http://schemas.microsoft.com/office/powerpoint/2010/main" val="1412331035"/>
      </p:ext>
    </p:extLst>
  </p:cSld>
  <p:clrMapOvr>
    <a:masterClrMapping/>
  </p:clrMapOvr>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20182</TotalTime>
  <Words>102</Words>
  <Application>Microsoft Office PowerPoint</Application>
  <PresentationFormat>Widescreen</PresentationFormat>
  <Paragraphs>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Calibri</vt:lpstr>
      <vt:lpstr>Content Templates</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SAS Physical Fitness Test and Leader Development</dc:title>
  <dc:creator>Bell, Jonathan E</dc:creator>
  <cp:lastModifiedBy>Dotson, Annette R CIV USARMY CESAS (USA)</cp:lastModifiedBy>
  <cp:revision>165</cp:revision>
  <dcterms:created xsi:type="dcterms:W3CDTF">2019-06-20T13:36:36Z</dcterms:created>
  <dcterms:modified xsi:type="dcterms:W3CDTF">2020-10-01T21:33:23Z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-494149495</vt:i4>
  </property>
  <property fmtid="{D5CDD505-2E9C-101B-9397-08002B2CF9AE}" pid="3" name="_NewReviewCycle">
    <vt:lpwstr/>
  </property>
  <property fmtid="{D5CDD505-2E9C-101B-9397-08002B2CF9AE}" pid="4" name="_EmailSubject">
    <vt:lpwstr>National Public Lands Day</vt:lpwstr>
  </property>
  <property fmtid="{D5CDD505-2E9C-101B-9397-08002B2CF9AE}" pid="5" name="_AuthorEmail">
    <vt:lpwstr>Reece.E.Nelson@usace.army.mil</vt:lpwstr>
  </property>
  <property fmtid="{D5CDD505-2E9C-101B-9397-08002B2CF9AE}" pid="6" name="_AuthorEmailDisplayName">
    <vt:lpwstr>Nelson, Reece E CIV USARMY CENWO (USA)</vt:lpwstr>
  </property>
</Properties>
</file>